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notesSlides/notesSlide12.xml" ContentType="application/vnd.openxmlformats-officedocument.presentationml.notes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6" r:id="rId1"/>
  </p:sldMasterIdLst>
  <p:notesMasterIdLst>
    <p:notesMasterId r:id="rId21"/>
  </p:notesMasterIdLst>
  <p:sldIdLst>
    <p:sldId id="258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3A7F2-F223-A447-AD05-6A5A6D5DA488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6C3EF-2496-C741-86FD-D839E8AB0C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D2FDD-0AD3-EE41-9C0D-4E1AA72BCB08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z="24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573F4F-748A-D34A-A185-7B06012AE52C}" type="slidenum">
              <a:rPr lang="en-US"/>
              <a:pPr/>
              <a:t>10</a:t>
            </a:fld>
            <a:endParaRPr lang="en-US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55171-AB68-E449-AF66-38AF7CAE87C5}" type="slidenum">
              <a:rPr lang="en-US"/>
              <a:pPr/>
              <a:t>11</a:t>
            </a:fld>
            <a:endParaRPr lang="en-US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E8C26C-6B14-5A40-9086-24788701EA29}" type="slidenum">
              <a:rPr lang="en-US"/>
              <a:pPr/>
              <a:t>12</a:t>
            </a:fld>
            <a:endParaRPr lang="en-US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D25142-0691-EA45-A71D-75236EA3E9EE}" type="slidenum">
              <a:rPr lang="en-US"/>
              <a:pPr/>
              <a:t>13</a:t>
            </a:fld>
            <a:endParaRPr lang="en-US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1526E0-5176-EC48-81EF-F60C2DEDB6C5}" type="slidenum">
              <a:rPr lang="en-US"/>
              <a:pPr/>
              <a:t>14</a:t>
            </a:fld>
            <a:endParaRPr lang="en-US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247C7D-CBDB-C947-A2DD-376F16D64C1C}" type="slidenum">
              <a:rPr lang="en-US"/>
              <a:pPr/>
              <a:t>15</a:t>
            </a:fld>
            <a:endParaRPr lang="en-US"/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FA064D-9A4A-E44E-A2AE-34BA5DD3D283}" type="slidenum">
              <a:rPr lang="en-US"/>
              <a:pPr/>
              <a:t>16</a:t>
            </a:fld>
            <a:endParaRPr lang="en-US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514C5E-B48D-414B-9079-41E2C6E53D3A}" type="slidenum">
              <a:rPr lang="en-US"/>
              <a:pPr/>
              <a:t>17</a:t>
            </a:fld>
            <a:endParaRPr lang="en-US"/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B5ABD2-030C-3D40-B467-FE22B635788B}" type="slidenum">
              <a:rPr lang="en-US"/>
              <a:pPr/>
              <a:t>19</a:t>
            </a:fld>
            <a:endParaRPr lang="en-US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D4C7BC-0362-0748-B489-00343E727219}" type="slidenum">
              <a:rPr lang="en-US"/>
              <a:pPr/>
              <a:t>2</a:t>
            </a:fld>
            <a:endParaRPr lang="en-US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9C873E-DFAF-FE45-9F5C-30054FC825F4}" type="slidenum">
              <a:rPr lang="en-US"/>
              <a:pPr/>
              <a:t>3</a:t>
            </a:fld>
            <a:endParaRPr lang="en-US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D3BE75-AB2B-9D44-A4AC-8A753CCF6269}" type="slidenum">
              <a:rPr lang="en-US"/>
              <a:pPr/>
              <a:t>4</a:t>
            </a:fld>
            <a:endParaRPr lang="en-US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19EE69-0FCB-ED45-90CA-DEE3F8567143}" type="slidenum">
              <a:rPr lang="en-US"/>
              <a:pPr/>
              <a:t>5</a:t>
            </a:fld>
            <a:endParaRPr lang="en-US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11BE27-3989-6D49-A473-A811AF5878CC}" type="slidenum">
              <a:rPr lang="en-US"/>
              <a:pPr/>
              <a:t>6</a:t>
            </a:fld>
            <a:endParaRPr lang="en-US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2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47CF5D-8119-F444-A66E-F6E15B2EF906}" type="slidenum">
              <a:rPr lang="en-US"/>
              <a:pPr/>
              <a:t>7</a:t>
            </a:fld>
            <a:endParaRPr lang="en-US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8F3979-71FE-C14F-887D-A4DCDC6B4C02}" type="slidenum">
              <a:rPr lang="en-US"/>
              <a:pPr/>
              <a:t>8</a:t>
            </a:fld>
            <a:endParaRPr lang="en-US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64AD79-BC3A-B74F-97F5-2C3AF20F3310}" type="slidenum">
              <a:rPr lang="en-US"/>
              <a:pPr/>
              <a:t>9</a:t>
            </a:fld>
            <a:endParaRPr lang="en-US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871D2-088A-4D42-AF64-9A1331077D2B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382E2-C89C-7440-A410-BBD4DC7F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CCT 333: Imagining the Audience in a Wired World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98989"/>
                </a:solidFill>
              </a:rPr>
              <a:t>Class 4: Other principles and some notes on cognitive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Memory is…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Complex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Active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Contextual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Constructive/Additive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Working/Short-Term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Short term storage - 30 sec.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Rehearsal and repetition - visual and spatial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“chunking” - mnemonics and relations help memorizing 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Examples?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Long-Term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Near unlimited store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Filtered - most working memory is dumped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Relational - we remember things in context and connection - whether the connections make sense or not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Multimodal and complex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Recall and Recognition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Recall - specific “bits” and their retrieval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Recognition - relational connections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Humans are not good at recall, excellent at recognition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Computers are not good at recognition, excellent at recall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Design implications?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Forgetting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Working memory - decay and displacement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Long-term – changes in time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retroactive (new information corrupts connections to old)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proactive (previous information confounds absorption of new)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compromised networks (e.g., neurological disorders)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Attention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Essential to human activity - a lot of “human error” can be traced to inappropriate or unfocused attention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Like memory, complex as well, influenced by many factors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Controlled vs. Automatic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Controlled - focused but limited, slow but thorough, hard to sustain for long periods of time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Automatic - fast, allows for multitasking, nearly subconscious - but also vague and sporadic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Central/peripheral processing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Factors influencing attention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Vigilance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Mental/physical workload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Stress and frustration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Competing things to attend to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Time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pressures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Attention deficit disorders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Design implications?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Gamestorming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US" dirty="0" smtClean="0"/>
              <a:t>mortem</a:t>
            </a:r>
          </a:p>
          <a:p>
            <a:r>
              <a:rPr lang="en-US" dirty="0" smtClean="0"/>
              <a:t>Fully online high school curriculum – no f2f interaction, full </a:t>
            </a:r>
            <a:r>
              <a:rPr lang="en-US" dirty="0" err="1" smtClean="0"/>
              <a:t>Gr</a:t>
            </a:r>
            <a:r>
              <a:rPr lang="en-US" dirty="0" smtClean="0"/>
              <a:t> 9-12 online high school</a:t>
            </a:r>
          </a:p>
          <a:p>
            <a:r>
              <a:rPr lang="en-US" dirty="0" smtClean="0"/>
              <a:t>Pick 2 things that might go wrong</a:t>
            </a:r>
          </a:p>
          <a:p>
            <a:r>
              <a:rPr lang="en-US" dirty="0" smtClean="0"/>
              <a:t>Consider actions that would address those things that might </a:t>
            </a:r>
            <a:r>
              <a:rPr lang="en-US" smtClean="0"/>
              <a:t>go wrong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Next  Week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Continuing on cognitive psychology and Design - Ch. 5, 6, 15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Other principles…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Accessibility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Acceptability</a:t>
            </a:r>
            <a:endParaRPr lang="en-US" sz="3200" dirty="0">
              <a:solidFill>
                <a:srgbClr val="000000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Engagement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Accessibility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Inclusive/universal design principles to address exclusion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Varying ability is the norm, not the exception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Designs for people with disabilities work for others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too</a:t>
            </a:r>
            <a:endParaRPr lang="en-US" sz="3200" dirty="0">
              <a:solidFill>
                <a:srgbClr val="000000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Accessibility Decision Tree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Often hard to design everything for everyone - how to decide?</a:t>
            </a:r>
          </a:p>
          <a:p>
            <a:pPr marL="339725" indent="-339725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Fixed/changing - is difference innate and immutable, or learned?</a:t>
            </a:r>
          </a:p>
          <a:p>
            <a:pPr marL="339725" indent="-339725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Common/rare - is difference a reasonably common occurrence?</a:t>
            </a:r>
          </a:p>
          <a:p>
            <a:pPr marL="339725" indent="-339725">
              <a:lnSpc>
                <a:spcPct val="90000"/>
              </a:lnSpc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Cheap/Expensive - what is the cost of accommodation?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Acceptability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Dynamics of product acceptability/adoption – strongly influenced by the right mix of PACT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Right balance more complex than most designers or businesspeople care to admit – many factors unknown or unknowable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Factors influencing Acceptability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Political - trust, organizational issues</a:t>
            </a:r>
          </a:p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Network effects – social diffusion of innovations, hubs/links setup</a:t>
            </a:r>
          </a:p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Convenience – sufficiently easy, effortless?</a:t>
            </a:r>
          </a:p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Cultural or social habits – violation and/or evolution of social norms</a:t>
            </a:r>
          </a:p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Usefulness - relevance to activities in context </a:t>
            </a:r>
          </a:p>
          <a:p>
            <a:pPr marL="339725" indent="-339725"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Economic - price points, changes in business models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Engagement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Creation of bond, attachment - a feeling of personal relationship, even anthropomorphism (examples?)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Function of both aesthetics and usability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Functions of Engagement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Identity - authenticity, cohesion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Adaptivity - change, personalization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Narrative - not just product but story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Immersion - feeling of wholeness, transportation elsewhere</a:t>
            </a: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Flow - clear, fluid, seamless use and transitions among states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57200" y="130175"/>
            <a:ext cx="8229600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Important Elements of Cognitive Psychology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Memory (sensory, working and long-term)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Recall and recognition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Attention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Perception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Gestalt processing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Representation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Mental models</a:t>
            </a:r>
          </a:p>
          <a:p>
            <a:pPr marL="339725" indent="-339725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Action and persuasion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614</Words>
  <Application>Microsoft Macintosh PowerPoint</Application>
  <PresentationFormat>On-screen Show (4:3)</PresentationFormat>
  <Paragraphs>111</Paragraphs>
  <Slides>19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CCT 333: Imagining the Audience in a Wired World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Gamestorming!</vt:lpstr>
      <vt:lpstr>Slide 19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 333: Imagining the Audience in a Wired World</dc:title>
  <dc:creator>Sheridan College</dc:creator>
  <cp:lastModifiedBy>Sheridan College</cp:lastModifiedBy>
  <cp:revision>8</cp:revision>
  <dcterms:created xsi:type="dcterms:W3CDTF">2011-01-24T18:05:41Z</dcterms:created>
  <dcterms:modified xsi:type="dcterms:W3CDTF">2011-01-24T19:54:13Z</dcterms:modified>
</cp:coreProperties>
</file>